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7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480175"/>
  <p:notesSz cx="7315200" cy="9601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477" autoAdjust="0"/>
  </p:normalViewPr>
  <p:slideViewPr>
    <p:cSldViewPr snapToGrid="0">
      <p:cViewPr varScale="1">
        <p:scale>
          <a:sx n="102" d="100"/>
          <a:sy n="102" d="100"/>
        </p:scale>
        <p:origin x="1086" y="102"/>
      </p:cViewPr>
      <p:guideLst>
        <p:guide orient="horz" pos="204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8412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99059" rIns="99059" bIns="99059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1292fd0f5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8412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71292fd0f5_0_73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1292fd0f5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1292fd0f5_0_85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Então, se já há uma grande inclusão no ensino, como ainda há tanto problema?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1292fd0f5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1292fd0f5_0_88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E principalmente, como a equipe 41 pode ajudar a diminuir esse problema?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1292fd0f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1292fd0f5_0_82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Temos que entender que a Língua Brasileira de Sinais (LIBRAS) é uma língua reconhecida e possui características próprias como a ausência de tempos verbais ou artigos e variação dentro do território nacional..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1292fd0f5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1292fd0f5_0_76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E como uma língua, ela deve ser tratada como tal, respeitando-se que ela é a primeira língua para os surdos e que nossa língua brasileira (o português brasileiro) é uma segunda língua para eles.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1292fd0f5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1292fd0f5_0_91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Uma forma de entender isso é se você pensar nas aulas de matemática, física ou química, as mais difíceis, agora imagina se elas fossem dadas em um outro idioma, tipo inglês ou espanhol. Você sabe o que está acontecendo mas ainda assim é muito difícil de acompanhar.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1292fd0f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1292fd0f5_0_94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Uma sala de aula com intérprete é bom, mas não é o ideal pois a atenção do aluno surdo teria que ficar dividida entre professor e o intérprete. Causando novamente uma queda na qualidade do aprendizado.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1292fd0f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1292fd0f5_0_97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Então nossa intenção é utilizar as descobertas que já auxiliam o ensino e projetar um padrão para que os vídeos da nossa plataforma possam seguir para assegurar a melhor compreensão do conteúdo para os surdo. Uma forma de incentivo seria graduar a visibilidade do vídeo depende do quanto ele atende ao padrão. Enquadramento, legendagem, pausas, alternação, objetividade..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1292fd0f5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1292fd0f5_0_100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Tendo uma plataforma inclusiva e conteúdo de qualidade, teremos público. Teremos o incentivo também para que os cursos básicos sejam gratuitos dentro do ambiente, e isso trará mais visibilidade para a plataforma e para os instrutores que poderão assim fazer propaganda de seus outros cursos pagos da plataforma.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1292fd0f5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1292fd0f5_0_103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A dinâmica de utilizar cursos </a:t>
            </a:r>
            <a:r>
              <a:rPr lang="pt-BR" dirty="0" err="1"/>
              <a:t>gratís</a:t>
            </a:r>
            <a:r>
              <a:rPr lang="pt-BR" dirty="0"/>
              <a:t> como forma de prender a atenção de um possível consumidor já é bastante utilizada na internet e já existem inúmeros produtores de conteúdo como cursos que colocam e adaptam seus cursos para diversas plataformas conhecidas, como...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1292fd0f5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1292fd0f5_0_106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Como nossa prioridade é a inclusão e não queremos que seja confundida com exclusão ou segregação, todos os alunos serão bem vindos e futuramente pretendemos alcançar um modelo de plataforma com desenho universal. Mas isso é outra história.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56704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1292fd0f5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1292fd0f5_0_109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1292fd0f5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1292fd0f5_0_56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Porém para outras pessoas, a falta de compreensão do mundo a sua volta e a inexistência de entendimento do seu mundo pode ser aterrador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1292fd0f5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1292fd0f5_0_52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Para essas pessoas a linguagem comumente usada não chega a elas ou quando chegam é de forma inconsistente.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1292fd0f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1292fd0f5_0_60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Então, se não há comunicação, como essas pessoas expressam suas dúvidas, informam que não estão entendendo, que precisa que algo seja melhor explicado?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1292fd0f5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1292fd0f5_0_64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Então, para essas pessoas, elas e muitas vezes elas continuam isoladas em meio aos outros.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1292fd0f5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1292fd0f5_0_79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dirty="0"/>
              <a:t>Essas pessoas são as pessoas surdas. Mais especificamente as nascidas surdas.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1292fd0f5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1292fd0f5_0_70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sz="1500" dirty="0">
                <a:solidFill>
                  <a:srgbClr val="666565"/>
                </a:solidFill>
                <a:highlight>
                  <a:srgbClr val="FFFFFF"/>
                </a:highlight>
              </a:rPr>
              <a:t>Os marcos da educação inclusiva no Brasil foram a Constituição Federal de 88 e a nova Lei de Diretrizes e Bases da Educação de 1996. Já em âmbito internacional, um dos documentos mais importantes foi a Declaração de Salamanca, resolução da ONU lançada em 1994 com vistas à promoção da educação inclusiva das crianças com necessidades especiais. Definitivamente, os anos 90 foram a década da educação especial e inclusão.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1292fd0f5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720725"/>
            <a:ext cx="5076825" cy="3598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1292fd0f5_0_67:notes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pt-BR" sz="1500" dirty="0">
                <a:solidFill>
                  <a:srgbClr val="666565"/>
                </a:solidFill>
                <a:highlight>
                  <a:srgbClr val="FFFFFF"/>
                </a:highlight>
              </a:rPr>
              <a:t>2014 com o PNE (Plano Nacional de Educação), que estabeleceu diretrizes e metas para a política nacional de educação até 2024. A meta de número 4 do PNE chama-se inclusão, e o seu objetivo expresso é a universalização, para a população de 4 a 17 anos, portadora de deficiência, transtornos globais ou superdotação, do acesso à educação especializada preferencialmente na rede regular de ensino. Até 2018 já havia alcançado 85.8%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938072"/>
            <a:ext cx="8520600" cy="25860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199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199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199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199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199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199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199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199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199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570649"/>
            <a:ext cx="8520600" cy="998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93581"/>
            <a:ext cx="8520600" cy="24737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971415"/>
            <a:ext cx="8520600" cy="16388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75" lvl="0" indent="-342881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51" lvl="1" indent="-317483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26" lvl="2" indent="-317483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00" lvl="3" indent="-31748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876" lvl="4" indent="-317483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051" lvl="5" indent="-317483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226" lvl="6" indent="-31748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402" lvl="7" indent="-317483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577" lvl="8" indent="-317483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709806"/>
            <a:ext cx="8520600" cy="10605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60677"/>
            <a:ext cx="8520600" cy="7215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451976"/>
            <a:ext cx="8520600" cy="43042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75" lvl="0" indent="-34288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51" lvl="1" indent="-317483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26" lvl="2" indent="-317483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00" lvl="3" indent="-31748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876" lvl="4" indent="-317483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051" lvl="5" indent="-317483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226" lvl="6" indent="-31748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402" lvl="7" indent="-317483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577" lvl="8" indent="-317483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560677"/>
            <a:ext cx="8520600" cy="7215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451976"/>
            <a:ext cx="3999900" cy="43042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75" lvl="0" indent="-31748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51" lvl="1" indent="-304784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26" lvl="2" indent="-304784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00" lvl="3" indent="-304784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876" lvl="4" indent="-304784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051" lvl="5" indent="-304784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226" lvl="6" indent="-304784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402" lvl="7" indent="-304784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577" lvl="8" indent="-304784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451976"/>
            <a:ext cx="3999900" cy="43042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75" lvl="0" indent="-31748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51" lvl="1" indent="-304784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26" lvl="2" indent="-304784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00" lvl="3" indent="-304784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876" lvl="4" indent="-304784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051" lvl="5" indent="-304784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226" lvl="6" indent="-304784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402" lvl="7" indent="-304784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577" lvl="8" indent="-304784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560677"/>
            <a:ext cx="8520600" cy="7215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699987"/>
            <a:ext cx="2808000" cy="9520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750725"/>
            <a:ext cx="2808000" cy="4005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75" lvl="0" indent="-304784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51" lvl="1" indent="-304784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26" lvl="2" indent="-304784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00" lvl="3" indent="-304784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876" lvl="4" indent="-304784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051" lvl="5" indent="-304784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226" lvl="6" indent="-304784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402" lvl="7" indent="-304784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577" lvl="8" indent="-304784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567133"/>
            <a:ext cx="6367800" cy="51539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31"/>
            <a:ext cx="4572000" cy="648017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553648"/>
            <a:ext cx="4045200" cy="18675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3531528"/>
            <a:ext cx="4045200" cy="15560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912403"/>
            <a:ext cx="3837000" cy="46553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175" lvl="0" indent="-34288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351" lvl="1" indent="-31748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526" lvl="2" indent="-31748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700" lvl="3" indent="-31748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5876" lvl="4" indent="-31748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051" lvl="5" indent="-31748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226" lvl="6" indent="-31748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402" lvl="7" indent="-31748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577" lvl="8" indent="-317483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5330002"/>
            <a:ext cx="5998800" cy="7623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175" lvl="0" indent="-22858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60677"/>
            <a:ext cx="8520600" cy="721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51976"/>
            <a:ext cx="8520600" cy="4304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5875079"/>
            <a:ext cx="548700" cy="49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C890885-9ACC-4797-A598-24723C535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915" y="1593406"/>
            <a:ext cx="2736170" cy="3293364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333653"/>
            <a:ext cx="4838700" cy="443011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6AF132F3-C0B2-4305-9FCC-2E07CBBBCB85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1"/>
          <a:lstStyle/>
          <a:p>
            <a:pPr marL="0" indent="0">
              <a:buNone/>
            </a:pPr>
            <a:r>
              <a:rPr lang="pt-BR" dirty="0"/>
              <a:t>Então, se já há uma “grande inclusão” no ensino, como ainda há tanto problema?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2F36D5D-810D-420A-B84B-6FAD3C7BC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192" y="864945"/>
            <a:ext cx="6617616" cy="36819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A1D7A615-C81E-49AA-8BF9-2457CF32D500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1"/>
          <a:lstStyle/>
          <a:p>
            <a:pPr marL="0" indent="0">
              <a:buNone/>
            </a:pPr>
            <a:r>
              <a:rPr lang="pt-BR" dirty="0"/>
              <a:t>E principalmente, como a equipe 41 pode ajudar a diminuir esse problema?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9B8611A-CA05-48C4-8771-A3DE2DDCE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8176" y="509138"/>
            <a:ext cx="6711886" cy="423498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BFF667EE-9DE6-45C9-A0E4-9B5741BB52DD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1"/>
          <a:lstStyle/>
          <a:p>
            <a:pPr marL="0" indent="0">
              <a:buNone/>
            </a:pPr>
            <a:r>
              <a:rPr lang="pt-BR" dirty="0"/>
              <a:t>Temos que entender que a Língua Brasileira de Sinais (LIBRAS) é uma língua reconhecida e possui características próprias como a ausência de tempos verbais ou artigos e variação dentro do território nacional.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890D1EB-C6A9-46B3-97EE-68CEF1B15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548" y="771608"/>
            <a:ext cx="6652904" cy="356472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48A864A9-C841-4EF7-B9E6-204804422D7A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1"/>
          <a:lstStyle/>
          <a:p>
            <a:pPr marL="0" indent="0">
              <a:buNone/>
            </a:pPr>
            <a:r>
              <a:rPr lang="pt-BR" dirty="0"/>
              <a:t>E como uma língua, ela deve ser tratada como tal, respeitando-se que ela é a primeira língua para os surdos e que nossa língua brasileira (o português brasileiro) é uma segunda língua para eles.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1E94521-957E-4A30-8D74-2E0DCFF85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777" y="708823"/>
            <a:ext cx="6768446" cy="38128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9053756A-3BE4-46C0-9F26-1B50958F177C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36000" bIns="0" rtlCol="0" anchor="ctr" anchorCtr="1"/>
          <a:lstStyle/>
          <a:p>
            <a:pPr marL="0" indent="0">
              <a:buNone/>
            </a:pPr>
            <a:r>
              <a:rPr lang="pt-BR" dirty="0"/>
              <a:t>Uma forma de entender isso é se você pensar nas aulas de matemática, física ou química, as mais difíceis, agora imagina se elas fossem dadas em um outro idioma, tipo inglês ou espanhol. Você sabe o que está acontecendo mas ainda assim é muito difícil de acompanhar.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247282C-6722-4E05-98C7-35B9EC565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8924" y="764616"/>
            <a:ext cx="6806152" cy="36579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51C4875B-AC21-4D5C-AB21-4BE073B53BD6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36000" bIns="0" rtlCol="0" anchor="ctr" anchorCtr="1"/>
          <a:lstStyle/>
          <a:p>
            <a:pPr marL="0" indent="0">
              <a:buNone/>
            </a:pPr>
            <a:r>
              <a:rPr lang="pt-BR" dirty="0"/>
              <a:t>Uma sala de aula com intérprete é bom, mas não é o ideal pois a atenção do aluno surdo teria que ficar dividida entre professor e o intérprete. Causando novamente uma queda na qualidade do aprendizado.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ACA4E92-4F95-4DF1-9094-A2F2D24BA2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7650" y="286022"/>
            <a:ext cx="5808699" cy="46584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38FA3821-203C-4545-B4D1-BB91261774D0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36000" bIns="0" rtlCol="0" anchor="ctr" anchorCtr="1"/>
          <a:lstStyle/>
          <a:p>
            <a:pPr marL="0" indent="0">
              <a:buNone/>
            </a:pPr>
            <a:r>
              <a:rPr lang="pt-BR" dirty="0"/>
              <a:t>Então nossa intenção é utilizar as descobertas que já auxiliam o ensino e projetar um padrão para que os vídeos da nossa plataforma possam seguir para assegurar a melhor compreensão do conteúdo para os surdo. Uma forma de incentivo seria graduar a visibilidade do vídeo depende do quanto ele atende ao padrão. Enquadramento, legendagem, pausas, alternação, objetividade.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DD24C7D-9948-4F31-8A43-E168071784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4911" y="725312"/>
            <a:ext cx="6674178" cy="36579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1CFEE364-BE5C-49BF-B102-719C25C3E148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36000" bIns="0" rtlCol="0" anchor="ctr" anchorCtr="1"/>
          <a:lstStyle/>
          <a:p>
            <a:pPr marL="0" indent="0">
              <a:buNone/>
            </a:pPr>
            <a:r>
              <a:rPr lang="pt-BR" dirty="0"/>
              <a:t>Tendo uma plataforma inclusiva e conteúdo de qualidade, teremos público. Teremos o incentivo também para que os cursos básicos sejam gratuitos dentro do ambiente, e isso trará mais visibilidade para a plataforma e para os instrutores que poderão assim fazer propaganda de seus outros cursos pagos da plataforma.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35C3D32-27CA-4E25-A80C-5AAE746147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887" y="764616"/>
            <a:ext cx="6410226" cy="36929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408FE980-5ED6-4360-B9CE-D4D174101DF7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36000" bIns="0" rtlCol="0" anchor="ctr" anchorCtr="1"/>
          <a:lstStyle/>
          <a:p>
            <a:pPr marL="0" indent="0">
              <a:buNone/>
            </a:pPr>
            <a:r>
              <a:rPr lang="pt-BR" dirty="0"/>
              <a:t>A dinâmica de utilizar cursos grátis como forma de prender a atenção de um possível consumidor já é bastante utilizada na internet e já existem inúmeros produtores de conteúdo como cursos que colocam e adaptam seus cursos para diversas plataformas conhecidas, como.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51C0433-70CF-4D60-9063-55D6802F1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0608" y="400966"/>
            <a:ext cx="6122783" cy="43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E975DA9A-ACA4-4243-99B5-3774701D2A79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36000" bIns="0" rtlCol="0" anchor="ctr" anchorCtr="1"/>
          <a:lstStyle/>
          <a:p>
            <a:pPr marL="0" indent="0">
              <a:buNone/>
            </a:pPr>
            <a:r>
              <a:rPr lang="pt-BR" dirty="0"/>
              <a:t>Como nossa prioridade é a inclusão e não queremos que seja confundida com exclusão ou segregação, todos os alunos serão bem vindos e futuramente pretendemos alcançar um modelo de plataforma com desenho universal. Mas isso é outra história.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C313E04-80EF-4E69-A757-4386F13F78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75" y="462728"/>
            <a:ext cx="4286250" cy="441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9E234D6-3666-4956-80DF-EB8E7D38A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987B2F9C-EC36-407C-B5E9-F13D14FDBB35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1"/>
          <a:lstStyle/>
          <a:p>
            <a:pPr marL="0" indent="0">
              <a:buNone/>
            </a:pPr>
            <a:r>
              <a:rPr lang="pt-BR" dirty="0"/>
              <a:t>Pior do que não entender o que foi dito é não entenderem que você não entendeu.</a:t>
            </a:r>
          </a:p>
        </p:txBody>
      </p:sp>
    </p:spTree>
    <p:extLst>
      <p:ext uri="{BB962C8B-B14F-4D97-AF65-F5344CB8AC3E}">
        <p14:creationId xmlns:p14="http://schemas.microsoft.com/office/powerpoint/2010/main" val="8328954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8500" y="919152"/>
            <a:ext cx="6047000" cy="345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5CCBF7F9-176D-445F-952C-C3B35BE8B241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1"/>
          <a:lstStyle/>
          <a:p>
            <a:pPr marL="0" indent="0">
              <a:buNone/>
            </a:pPr>
            <a:r>
              <a:rPr lang="pt-BR" dirty="0"/>
              <a:t>Obrigado!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75" y="477519"/>
            <a:ext cx="428625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C2A0702C-1BAB-47AB-80DC-819077B9A17C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 anchorCtr="1"/>
          <a:lstStyle/>
          <a:p>
            <a:pPr marL="0" indent="0">
              <a:buNone/>
            </a:pPr>
            <a:r>
              <a:rPr lang="pt-BR" dirty="0"/>
              <a:t>Porém para algumas pessoas, a falta de compreensão do mundo a sua volta e a inexistência de entendimento do seu mundo pode ser aterrador.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697CD26-9E1F-4D02-BC13-3C8EB541D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374" y="603669"/>
            <a:ext cx="6483251" cy="4160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E435C2A1-CA55-4D76-AC23-2DD371C2803C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1"/>
          <a:lstStyle/>
          <a:p>
            <a:pPr marL="0" indent="0">
              <a:buNone/>
            </a:pPr>
            <a:r>
              <a:rPr lang="pt-BR" dirty="0"/>
              <a:t>Para essas pessoas a linguagem comumente usada não chega a elas ou quando chegam é de forma inconsistente.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B0D41E4-0447-4110-8982-253C632E76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7175" y="565094"/>
            <a:ext cx="6329650" cy="41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4FF036F5-586C-4724-8965-E2A2FF945D9E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1"/>
          <a:lstStyle/>
          <a:p>
            <a:pPr marL="0" indent="0">
              <a:buNone/>
            </a:pPr>
            <a:r>
              <a:rPr lang="pt-BR" dirty="0"/>
              <a:t>Então, se não há comunicação, como essas pessoas expressam suas dúvidas, informam que não estão entendendo, que precisa que algo seja melhor explicado?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9C4BD53-C930-4F53-8BF2-F71059A98B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5363" y="400963"/>
            <a:ext cx="3873273" cy="462823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4ED21573-846E-4D0C-A7E2-E6E3A1E22AC7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1"/>
          <a:lstStyle/>
          <a:p>
            <a:pPr marL="0" indent="0">
              <a:buNone/>
            </a:pPr>
            <a:r>
              <a:rPr lang="pt-BR" dirty="0"/>
              <a:t>Então, para essas pessoas, muitas vezes elas continuam isoladas em meio aos outros.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90A607B-65A5-45A0-9BF0-E72D8D2451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325" y="413469"/>
            <a:ext cx="6537350" cy="43503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35013D08-6C8D-4671-A437-C174D6DF8245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1"/>
          <a:lstStyle/>
          <a:p>
            <a:pPr marL="0" indent="0">
              <a:buNone/>
            </a:pPr>
            <a:r>
              <a:rPr lang="pt-BR" dirty="0"/>
              <a:t>Essas pessoas são as pessoas surdas. Mais especificamente as nascidas surdas.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1CCEED7-2A47-41D1-874F-CA6C8DF52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150" y="343359"/>
            <a:ext cx="6205700" cy="453344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C43A1841-A411-4814-8841-3B9EC20B7F3E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36000" bIns="0" rtlCol="0" anchor="ctr" anchorCtr="1"/>
          <a:lstStyle/>
          <a:p>
            <a:pPr marL="0" indent="0">
              <a:buNone/>
            </a:pPr>
            <a:r>
              <a:rPr lang="pt-BR" dirty="0"/>
              <a:t>Os marcos da educação inclusiva no Brasil foram a Constituição Federal de 88 e a nova Lei de Diretrizes e Bases da Educação de 1996. Já em âmbito internacional, um dos documentos mais importantes foi a Declaração de Salamanca, resolução da ONU lançada em 1994 com vistas à promoção da educação inclusiva das crianças com necessidades especiais. Definitivamente, os anos 90 foram a década da educação especial e inclusão.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38FEB3A-893A-4B8B-8408-17337B064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92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485" y="729188"/>
            <a:ext cx="6693030" cy="38428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F401E47C-60EF-48F8-8945-F43273A8E408}"/>
              </a:ext>
            </a:extLst>
          </p:cNvPr>
          <p:cNvSpPr/>
          <p:nvPr/>
        </p:nvSpPr>
        <p:spPr>
          <a:xfrm>
            <a:off x="63064" y="5186855"/>
            <a:ext cx="9002110" cy="1214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36000" bIns="0" rtlCol="0" anchor="ctr" anchorCtr="1"/>
          <a:lstStyle/>
          <a:p>
            <a:pPr marL="0" indent="0">
              <a:buNone/>
            </a:pPr>
            <a:r>
              <a:rPr lang="pt-BR" dirty="0"/>
              <a:t>2014 com o PNE (Plano Nacional de Educação), que estabeleceu diretrizes e metas para a política nacional de educação até 2024. A meta de número 4 do PNE chama-se inclusão, e o seu objetivo expresso é a universalização, para a população de 4 a 17 anos, portadora de deficiência, transtornos globais ou superdotação, do acesso à educação especializada preferencialmente na rede regular de ensino. Até 2018 já havia alcançado 85.8%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A6375F3-EE19-4266-9A75-111EDC1CEE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395" y="3930538"/>
            <a:ext cx="790760" cy="951790"/>
          </a:xfrm>
          <a:prstGeom prst="rect">
            <a:avLst/>
          </a:prstGeom>
          <a:effectLst>
            <a:glow rad="50800">
              <a:schemeClr val="tx1">
                <a:alpha val="60000"/>
              </a:schemeClr>
            </a:glo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1332</Words>
  <Application>Microsoft Office PowerPoint</Application>
  <PresentationFormat>Personalizar</PresentationFormat>
  <Paragraphs>36</Paragraphs>
  <Slides>20</Slides>
  <Notes>20</Notes>
  <HiddenSlides>0</HiddenSlides>
  <MMClips>0</MMClips>
  <ScaleCrop>false</ScaleCrop>
  <HeadingPairs>
    <vt:vector size="6" baseType="variant">
      <vt:variant>
        <vt:lpstr>Fontes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2" baseType="lpstr">
      <vt:lpstr>Arial</vt:lpstr>
      <vt:lpstr>Simple Dark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Daniel Marcos Barbosa</cp:lastModifiedBy>
  <cp:revision>6</cp:revision>
  <cp:lastPrinted>2020-06-12T19:32:14Z</cp:lastPrinted>
  <dcterms:modified xsi:type="dcterms:W3CDTF">2020-06-12T19:32:46Z</dcterms:modified>
</cp:coreProperties>
</file>